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73" r:id="rId6"/>
    <p:sldId id="275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1B70"/>
    <a:srgbClr val="0000FF"/>
    <a:srgbClr val="5A29AB"/>
    <a:srgbClr val="7636E0"/>
    <a:srgbClr val="807F83"/>
    <a:srgbClr val="B43EB9"/>
    <a:srgbClr val="DE3B3C"/>
    <a:srgbClr val="F6AC41"/>
    <a:srgbClr val="1573BD"/>
    <a:srgbClr val="863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9" autoAdjust="0"/>
    <p:restoredTop sz="96296" autoAdjust="0"/>
  </p:normalViewPr>
  <p:slideViewPr>
    <p:cSldViewPr snapToGrid="0" snapToObjects="1">
      <p:cViewPr varScale="1">
        <p:scale>
          <a:sx n="91" d="100"/>
          <a:sy n="91" d="100"/>
        </p:scale>
        <p:origin x="4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 Title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21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7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1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65304" y="6498123"/>
            <a:ext cx="2133600" cy="365125"/>
          </a:xfrm>
        </p:spPr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1" y="6023115"/>
            <a:ext cx="1705832" cy="8348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54D313-BCDA-4898-8C63-04DA89A371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023113"/>
            <a:ext cx="1705832" cy="83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8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6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7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7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D2C40F9-251B-458D-8011-2C5790DA21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51" y="2285934"/>
            <a:ext cx="7872098" cy="22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34" y="240364"/>
            <a:ext cx="6384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Did You Know</a:t>
            </a:r>
            <a:r>
              <a:rPr lang="is-I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…</a:t>
            </a: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8795" y="1513702"/>
            <a:ext cx="7787699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6500"/>
              </a:lnSpc>
            </a:pPr>
            <a:r>
              <a:rPr lang="en-US" sz="60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Western asks every undergraduate student to provide course and instructor feedback at the end of each course?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6873FD-231F-46F7-A7ED-74E61F10F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5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F0985A-CA82-4A2D-9024-CB4665BB2D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3" t="22035" r="21052" b="13333"/>
          <a:stretch/>
        </p:blipFill>
        <p:spPr>
          <a:xfrm>
            <a:off x="1492165" y="1633284"/>
            <a:ext cx="5621153" cy="443243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8975" y="118334"/>
            <a:ext cx="8746049" cy="13747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5400" b="1" dirty="0">
                <a:solidFill>
                  <a:schemeClr val="bg1"/>
                </a:solidFill>
              </a:rPr>
              <a:t>Your course and teaching </a:t>
            </a:r>
          </a:p>
          <a:p>
            <a:pPr algn="ctr">
              <a:lnSpc>
                <a:spcPts val="5000"/>
              </a:lnSpc>
            </a:pPr>
            <a:r>
              <a:rPr lang="en-US" sz="5400" b="1" dirty="0">
                <a:solidFill>
                  <a:schemeClr val="bg1"/>
                </a:solidFill>
              </a:rPr>
              <a:t>feedback make a difference!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62723" y="1809926"/>
            <a:ext cx="2840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Acknowledge course &amp; teaching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1159" y="1809926"/>
            <a:ext cx="280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Share suggestions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for improvement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2723" y="3972476"/>
            <a:ext cx="294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Aid faculty review, promotion &amp; tenure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6786" y="3883207"/>
            <a:ext cx="2766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arker Felt Wide" charset="0"/>
                <a:ea typeface="Marker Felt Wide" charset="0"/>
                <a:cs typeface="Marker Felt Wide" charset="0"/>
              </a:rPr>
              <a:t>Help students choose courses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93AFF8-83A4-47B4-8BDD-9D3D14BAB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11"/>
          <a:stretch/>
        </p:blipFill>
        <p:spPr>
          <a:xfrm>
            <a:off x="-1155" y="0"/>
            <a:ext cx="9144000" cy="61953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1354" y="4308013"/>
            <a:ext cx="8811491" cy="125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Use </a:t>
            </a:r>
            <a:r>
              <a:rPr lang="en-US" sz="44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FEEDBACK.UWO.CA</a:t>
            </a: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 to tell us what you think </a:t>
            </a:r>
            <a:r>
              <a:rPr lang="en-US" sz="44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lang="en-US" sz="4400" dirty="0">
                <a:latin typeface="Calibri" charset="0"/>
                <a:ea typeface="Calibri" charset="0"/>
                <a:cs typeface="Calibri" charset="0"/>
              </a:rPr>
              <a:t>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78774" y="705802"/>
            <a:ext cx="7384142" cy="2778826"/>
            <a:chOff x="878774" y="1401288"/>
            <a:chExt cx="7384142" cy="2778826"/>
          </a:xfrm>
        </p:grpSpPr>
        <p:sp>
          <p:nvSpPr>
            <p:cNvPr id="3" name="Rectangle 2"/>
            <p:cNvSpPr/>
            <p:nvPr/>
          </p:nvSpPr>
          <p:spPr>
            <a:xfrm>
              <a:off x="878774" y="1401288"/>
              <a:ext cx="7384142" cy="2778826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5392" y="2088379"/>
              <a:ext cx="1625600" cy="16256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0499" y="2045309"/>
              <a:ext cx="1625600" cy="16256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504" y="2095212"/>
              <a:ext cx="1625600" cy="16256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928D6DB-3A18-4D2B-BB99-A017EF1E2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1398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59725" y="0"/>
            <a:ext cx="6424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60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Why online?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308225" y="1043454"/>
            <a:ext cx="3977494" cy="2470067"/>
            <a:chOff x="555571" y="1043454"/>
            <a:chExt cx="3730148" cy="2470067"/>
          </a:xfrm>
        </p:grpSpPr>
        <p:sp>
          <p:nvSpPr>
            <p:cNvPr id="3" name="Rectangle 2"/>
            <p:cNvSpPr/>
            <p:nvPr/>
          </p:nvSpPr>
          <p:spPr>
            <a:xfrm>
              <a:off x="628121" y="1043454"/>
              <a:ext cx="3657598" cy="2470067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458118" y="1434168"/>
              <a:ext cx="1952642" cy="1258384"/>
              <a:chOff x="1416544" y="1199729"/>
              <a:chExt cx="2051045" cy="1407867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733796" y="1199729"/>
                <a:ext cx="1401285" cy="1407867"/>
              </a:xfrm>
              <a:prstGeom prst="ellipse">
                <a:avLst/>
              </a:prstGeom>
              <a:solidFill>
                <a:srgbClr val="3B1B70"/>
              </a:solidFill>
              <a:ln>
                <a:solidFill>
                  <a:srgbClr val="3B1B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16544" y="1199729"/>
                <a:ext cx="2051045" cy="1333179"/>
              </a:xfrm>
              <a:prstGeom prst="rect">
                <a:avLst/>
              </a:prstGeom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555571" y="1082421"/>
              <a:ext cx="3657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Sustainability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8121" y="2692552"/>
              <a:ext cx="36351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Save 1/4 million pieces of paper a year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90901" y="1027216"/>
            <a:ext cx="3931165" cy="2470067"/>
            <a:chOff x="4390902" y="1027216"/>
            <a:chExt cx="3731818" cy="2470067"/>
          </a:xfrm>
        </p:grpSpPr>
        <p:sp>
          <p:nvSpPr>
            <p:cNvPr id="8" name="Rectangle 7"/>
            <p:cNvSpPr/>
            <p:nvPr/>
          </p:nvSpPr>
          <p:spPr>
            <a:xfrm>
              <a:off x="4465122" y="1027216"/>
              <a:ext cx="3657598" cy="2470067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466047" y="1460184"/>
              <a:ext cx="1497972" cy="1265876"/>
              <a:chOff x="5473686" y="1143326"/>
              <a:chExt cx="1640455" cy="1407867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593272" y="1143326"/>
                <a:ext cx="1401285" cy="1407867"/>
              </a:xfrm>
              <a:prstGeom prst="ellipse">
                <a:avLst/>
              </a:prstGeom>
              <a:solidFill>
                <a:srgbClr val="3B1B70"/>
              </a:solidFill>
              <a:ln>
                <a:solidFill>
                  <a:srgbClr val="3B1B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73686" y="1276433"/>
                <a:ext cx="1640455" cy="1066296"/>
              </a:xfrm>
              <a:prstGeom prst="rect">
                <a:avLst/>
              </a:prstGeom>
            </p:spPr>
          </p:pic>
        </p:grpSp>
        <p:sp>
          <p:nvSpPr>
            <p:cNvPr id="29" name="TextBox 28"/>
            <p:cNvSpPr txBox="1"/>
            <p:nvPr/>
          </p:nvSpPr>
          <p:spPr>
            <a:xfrm>
              <a:off x="4465121" y="1043454"/>
              <a:ext cx="3657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Student Engagement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90902" y="2692552"/>
              <a:ext cx="36575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More opportunities to give feedback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0692" y="3669796"/>
            <a:ext cx="3862547" cy="2470067"/>
            <a:chOff x="591013" y="3669796"/>
            <a:chExt cx="3672226" cy="2470067"/>
          </a:xfrm>
        </p:grpSpPr>
        <p:sp>
          <p:nvSpPr>
            <p:cNvPr id="9" name="Rectangle 8"/>
            <p:cNvSpPr/>
            <p:nvPr/>
          </p:nvSpPr>
          <p:spPr>
            <a:xfrm>
              <a:off x="605642" y="3669796"/>
              <a:ext cx="3657597" cy="2470067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589525" y="4129250"/>
              <a:ext cx="1689825" cy="1268929"/>
              <a:chOff x="1501809" y="3763997"/>
              <a:chExt cx="1881663" cy="1407867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733797" y="3763997"/>
                <a:ext cx="1401285" cy="1407867"/>
              </a:xfrm>
              <a:prstGeom prst="ellipse">
                <a:avLst/>
              </a:prstGeom>
              <a:solidFill>
                <a:srgbClr val="3B1B70"/>
              </a:solidFill>
              <a:ln>
                <a:solidFill>
                  <a:srgbClr val="3B1B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01809" y="3856388"/>
                <a:ext cx="1881663" cy="1223081"/>
              </a:xfrm>
              <a:prstGeom prst="rect">
                <a:avLst/>
              </a:prstGeom>
            </p:spPr>
          </p:pic>
        </p:grpSp>
        <p:sp>
          <p:nvSpPr>
            <p:cNvPr id="31" name="TextBox 30"/>
            <p:cNvSpPr txBox="1"/>
            <p:nvPr/>
          </p:nvSpPr>
          <p:spPr>
            <a:xfrm>
              <a:off x="591013" y="3679140"/>
              <a:ext cx="3657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Flexibility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5641" y="5344725"/>
              <a:ext cx="36575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Use any operating system on any device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390902" y="3680259"/>
            <a:ext cx="3931164" cy="2470067"/>
            <a:chOff x="4427472" y="3669796"/>
            <a:chExt cx="3695247" cy="2470067"/>
          </a:xfrm>
        </p:grpSpPr>
        <p:grpSp>
          <p:nvGrpSpPr>
            <p:cNvPr id="25" name="Group 24"/>
            <p:cNvGrpSpPr/>
            <p:nvPr/>
          </p:nvGrpSpPr>
          <p:grpSpPr>
            <a:xfrm>
              <a:off x="4465122" y="3669796"/>
              <a:ext cx="3657597" cy="2470067"/>
              <a:chOff x="4465122" y="3669796"/>
              <a:chExt cx="3657597" cy="247006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465122" y="3669796"/>
                <a:ext cx="3657597" cy="2470067"/>
              </a:xfrm>
              <a:prstGeom prst="rect">
                <a:avLst/>
              </a:prstGeom>
              <a:solidFill>
                <a:srgbClr val="807F83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5084953" y="3979641"/>
                <a:ext cx="2333300" cy="1516645"/>
                <a:chOff x="5084953" y="3979641"/>
                <a:chExt cx="2333300" cy="1516645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5611816" y="4164516"/>
                  <a:ext cx="1223974" cy="1229994"/>
                </a:xfrm>
                <a:prstGeom prst="ellipse">
                  <a:avLst/>
                </a:prstGeom>
                <a:solidFill>
                  <a:srgbClr val="3B1B70"/>
                </a:solidFill>
                <a:ln>
                  <a:solidFill>
                    <a:srgbClr val="3B1B7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4953" y="3979641"/>
                  <a:ext cx="2333300" cy="1516645"/>
                </a:xfrm>
                <a:prstGeom prst="rect">
                  <a:avLst/>
                </a:prstGeom>
              </p:spPr>
            </p:pic>
          </p:grpSp>
        </p:grpSp>
        <p:sp>
          <p:nvSpPr>
            <p:cNvPr id="33" name="TextBox 32"/>
            <p:cNvSpPr txBox="1"/>
            <p:nvPr/>
          </p:nvSpPr>
          <p:spPr>
            <a:xfrm>
              <a:off x="4427472" y="3696062"/>
              <a:ext cx="3657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Confidential &amp; Accessible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65121" y="5331483"/>
              <a:ext cx="36575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Confidentiality is protected;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latin typeface="Marker Felt Thin" charset="0"/>
                  <a:ea typeface="Marker Felt Thin" charset="0"/>
                  <a:cs typeface="Marker Felt Thin" charset="0"/>
                </a:rPr>
                <a:t>WCAG compliant</a:t>
              </a:r>
            </a:p>
          </p:txBody>
        </p:sp>
      </p:grpSp>
      <p:pic>
        <p:nvPicPr>
          <p:cNvPr id="39" name="Picture 38">
            <a:extLst>
              <a:ext uri="{FF2B5EF4-FFF2-40B4-BE49-F238E27FC236}">
                <a16:creationId xmlns:a16="http://schemas.microsoft.com/office/drawing/2014/main" id="{4C68DE2A-E5BF-4E2B-A522-8B80362B06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138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635"/>
            <a:ext cx="177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Calibri" charset="0"/>
                <a:ea typeface="Calibri" charset="0"/>
                <a:cs typeface="Calibri" charset="0"/>
              </a:rPr>
              <a:t>Great!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53710" y="2985684"/>
            <a:ext cx="8790290" cy="1237162"/>
            <a:chOff x="353710" y="2985684"/>
            <a:chExt cx="8790290" cy="1237162"/>
          </a:xfrm>
        </p:grpSpPr>
        <p:sp>
          <p:nvSpPr>
            <p:cNvPr id="4" name="Rectangle 3"/>
            <p:cNvSpPr/>
            <p:nvPr/>
          </p:nvSpPr>
          <p:spPr>
            <a:xfrm>
              <a:off x="1946322" y="2985684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Access the link by email, Student Centre, OWL, or </a:t>
              </a:r>
              <a:r>
                <a:rPr lang="en-US" sz="3600" u="sng" dirty="0">
                  <a:solidFill>
                    <a:srgbClr val="0000FF"/>
                  </a:solidFill>
                  <a:latin typeface="Marker Felt"/>
                  <a:cs typeface="Marker Felt"/>
                </a:rPr>
                <a:t>feedback.uwo.ca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710" y="3002179"/>
              <a:ext cx="1220667" cy="1220667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1574377" y="153889"/>
            <a:ext cx="763415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B1B70"/>
                </a:solidFill>
                <a:latin typeface="Calibri"/>
                <a:ea typeface="Calibri" charset="0"/>
                <a:cs typeface="Calibri"/>
              </a:rPr>
              <a:t>When and how do I give feedback? </a:t>
            </a:r>
            <a:endParaRPr lang="en-CA" sz="4000" dirty="0">
              <a:latin typeface="Calibri"/>
              <a:cs typeface="Calibri"/>
            </a:endParaRPr>
          </a:p>
          <a:p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-170879" y="1281568"/>
            <a:ext cx="9379413" cy="1512448"/>
            <a:chOff x="-170879" y="1281568"/>
            <a:chExt cx="9379413" cy="1512448"/>
          </a:xfrm>
        </p:grpSpPr>
        <p:grpSp>
          <p:nvGrpSpPr>
            <p:cNvPr id="18" name="Group 17"/>
            <p:cNvGrpSpPr/>
            <p:nvPr/>
          </p:nvGrpSpPr>
          <p:grpSpPr>
            <a:xfrm>
              <a:off x="1946322" y="1313052"/>
              <a:ext cx="7262212" cy="1345482"/>
              <a:chOff x="1946322" y="1281242"/>
              <a:chExt cx="7262212" cy="134548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46322" y="1389562"/>
                <a:ext cx="7197678" cy="1237162"/>
              </a:xfrm>
              <a:prstGeom prst="rect">
                <a:avLst/>
              </a:prstGeom>
              <a:solidFill>
                <a:srgbClr val="807F83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2400"/>
                  </a:spcAft>
                  <a:buSzPct val="75000"/>
                </a:pPr>
                <a:endParaRPr lang="en-US" sz="3600" dirty="0">
                  <a:solidFill>
                    <a:schemeClr val="bg1"/>
                  </a:solidFill>
                  <a:latin typeface="Marker Felt"/>
                  <a:cs typeface="Marker Felt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946322" y="1281242"/>
                <a:ext cx="7262212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36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Open Dates: </a:t>
                </a:r>
                <a:endParaRPr lang="en-CA" sz="800" dirty="0">
                  <a:solidFill>
                    <a:srgbClr val="FFFFFF"/>
                  </a:solidFill>
                  <a:latin typeface="Marker Felt"/>
                  <a:cs typeface="Marker Felt"/>
                </a:endParaRPr>
              </a:p>
              <a:p>
                <a:pPr algn="ctr"/>
                <a:r>
                  <a:rPr lang="en-CA" sz="800" dirty="0">
                    <a:solidFill>
                      <a:srgbClr val="FFFFFF"/>
                    </a:solidFill>
                    <a:latin typeface="Marker Felt"/>
                    <a:cs typeface="Marker Felt"/>
                  </a:rPr>
                  <a:t> </a:t>
                </a:r>
              </a:p>
              <a:p>
                <a:pPr algn="ctr"/>
                <a:r>
                  <a:rPr lang="en-CA" sz="3400" dirty="0" smtClean="0">
                    <a:solidFill>
                      <a:schemeClr val="bg1"/>
                    </a:solidFill>
                    <a:latin typeface="Marker Felt"/>
                    <a:cs typeface="Marker Felt"/>
                  </a:rPr>
                  <a:t>November 18 </a:t>
                </a:r>
                <a:r>
                  <a:rPr lang="en-CA" sz="3400" dirty="0">
                    <a:solidFill>
                      <a:schemeClr val="bg1"/>
                    </a:solidFill>
                    <a:latin typeface="Marker Felt"/>
                    <a:cs typeface="Marker Felt"/>
                  </a:rPr>
                  <a:t>– </a:t>
                </a:r>
                <a:r>
                  <a:rPr lang="en-CA" sz="3400" dirty="0" smtClean="0">
                    <a:solidFill>
                      <a:schemeClr val="bg1"/>
                    </a:solidFill>
                    <a:latin typeface="Marker Felt"/>
                    <a:cs typeface="Marker Felt"/>
                  </a:rPr>
                  <a:t>December 9, </a:t>
                </a:r>
                <a:r>
                  <a:rPr lang="en-CA" sz="3400" dirty="0" smtClean="0">
                    <a:solidFill>
                      <a:schemeClr val="bg1"/>
                    </a:solidFill>
                    <a:latin typeface="Marker Felt"/>
                    <a:cs typeface="Marker Felt"/>
                  </a:rPr>
                  <a:t>2021</a:t>
                </a:r>
                <a:endParaRPr lang="en-CA" sz="3400" dirty="0">
                  <a:solidFill>
                    <a:schemeClr val="bg1"/>
                  </a:solidFill>
                  <a:latin typeface="Marker Felt"/>
                  <a:cs typeface="Marker Felt"/>
                </a:endParaRPr>
              </a:p>
            </p:txBody>
          </p:sp>
        </p:grp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0879" y="1281568"/>
              <a:ext cx="2326843" cy="1512448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382208" y="4606183"/>
            <a:ext cx="8761792" cy="1237162"/>
            <a:chOff x="382208" y="4606183"/>
            <a:chExt cx="8761792" cy="1237162"/>
          </a:xfrm>
        </p:grpSpPr>
        <p:sp>
          <p:nvSpPr>
            <p:cNvPr id="7" name="Rectangle 6"/>
            <p:cNvSpPr/>
            <p:nvPr/>
          </p:nvSpPr>
          <p:spPr>
            <a:xfrm>
              <a:off x="1946322" y="4606183"/>
              <a:ext cx="7197678" cy="123716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2400"/>
                </a:spcAft>
                <a:buSzPct val="75000"/>
              </a:pPr>
              <a:r>
                <a:rPr lang="en-US" sz="3600" dirty="0">
                  <a:solidFill>
                    <a:schemeClr val="bg1"/>
                  </a:solidFill>
                  <a:latin typeface="Marker Felt"/>
                  <a:cs typeface="Marker Felt"/>
                </a:rPr>
                <a:t>Follow the simple directions. The feedback process is confidential!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82208" y="4778734"/>
              <a:ext cx="1220667" cy="7633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460C-97F7-4FC2-98CA-C2284FF6C2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3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630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4514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>
                <a:solidFill>
                  <a:srgbClr val="807F83"/>
                </a:solidFill>
                <a:latin typeface="Marker Felt"/>
                <a:cs typeface="Marker Felt"/>
              </a:rPr>
              <a:t>WESTERN IS LISTENING!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49523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When you see the link,</a:t>
            </a:r>
          </a:p>
          <a:p>
            <a:pPr algn="ctr"/>
            <a:r>
              <a:rPr lang="en-CA" sz="6000" b="1" dirty="0">
                <a:solidFill>
                  <a:schemeClr val="bg1"/>
                </a:solidFill>
                <a:latin typeface="+mj-lt"/>
              </a:rPr>
              <a:t>Tell us what you think!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0A3DAE-A7BD-48B1-BD6A-443468DC61CC}"/>
              </a:ext>
            </a:extLst>
          </p:cNvPr>
          <p:cNvSpPr txBox="1"/>
          <p:nvPr/>
        </p:nvSpPr>
        <p:spPr>
          <a:xfrm>
            <a:off x="0" y="17956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ln w="0"/>
                <a:solidFill>
                  <a:srgbClr val="3B1B7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FEEDBACK.UWO.CA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541B05-D990-40DD-A3C6-1FF7599BE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675" y="6172200"/>
            <a:ext cx="236601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0000"/>
    </mc:Choice>
    <mc:Fallback xmlns="">
      <p:transition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174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Marker Felt</vt:lpstr>
      <vt:lpstr>Marker Felt Thin</vt:lpstr>
      <vt:lpstr>Marker Felt Wide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Teaching Support Centre</dc:creator>
  <cp:lastModifiedBy>Ken Meadows</cp:lastModifiedBy>
  <cp:revision>97</cp:revision>
  <dcterms:created xsi:type="dcterms:W3CDTF">2011-12-22T19:42:13Z</dcterms:created>
  <dcterms:modified xsi:type="dcterms:W3CDTF">2021-09-15T18:53:56Z</dcterms:modified>
  <cp:contentStatus/>
</cp:coreProperties>
</file>